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9" r:id="rId2"/>
    <p:sldId id="261" r:id="rId3"/>
    <p:sldId id="257" r:id="rId4"/>
    <p:sldId id="258" r:id="rId5"/>
    <p:sldId id="268" r:id="rId6"/>
    <p:sldId id="353" r:id="rId7"/>
    <p:sldId id="357" r:id="rId8"/>
    <p:sldId id="408" r:id="rId9"/>
    <p:sldId id="384" r:id="rId10"/>
    <p:sldId id="354" r:id="rId11"/>
    <p:sldId id="356" r:id="rId12"/>
    <p:sldId id="376" r:id="rId13"/>
    <p:sldId id="377" r:id="rId14"/>
    <p:sldId id="378" r:id="rId15"/>
    <p:sldId id="382" r:id="rId16"/>
    <p:sldId id="385" r:id="rId17"/>
    <p:sldId id="386" r:id="rId18"/>
    <p:sldId id="387" r:id="rId19"/>
    <p:sldId id="388" r:id="rId20"/>
    <p:sldId id="401" r:id="rId21"/>
    <p:sldId id="392" r:id="rId22"/>
    <p:sldId id="393" r:id="rId23"/>
    <p:sldId id="394" r:id="rId24"/>
    <p:sldId id="395" r:id="rId25"/>
    <p:sldId id="396" r:id="rId26"/>
    <p:sldId id="403" r:id="rId27"/>
    <p:sldId id="402" r:id="rId28"/>
    <p:sldId id="390" r:id="rId29"/>
    <p:sldId id="400" r:id="rId30"/>
    <p:sldId id="404" r:id="rId31"/>
    <p:sldId id="405" r:id="rId32"/>
    <p:sldId id="406" r:id="rId33"/>
    <p:sldId id="407" r:id="rId34"/>
    <p:sldId id="364" r:id="rId35"/>
    <p:sldId id="409" r:id="rId36"/>
    <p:sldId id="410" r:id="rId37"/>
    <p:sldId id="411" r:id="rId38"/>
    <p:sldId id="412" r:id="rId39"/>
    <p:sldId id="413" r:id="rId40"/>
    <p:sldId id="414" r:id="rId41"/>
    <p:sldId id="372" r:id="rId42"/>
    <p:sldId id="373" r:id="rId43"/>
    <p:sldId id="415" r:id="rId44"/>
    <p:sldId id="416" r:id="rId45"/>
    <p:sldId id="417" r:id="rId46"/>
    <p:sldId id="418" r:id="rId47"/>
    <p:sldId id="345" r:id="rId48"/>
    <p:sldId id="349" r:id="rId49"/>
    <p:sldId id="350" r:id="rId5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D48"/>
    <a:srgbClr val="E2B173"/>
    <a:srgbClr val="AEBDD0"/>
    <a:srgbClr val="BA7C4E"/>
    <a:srgbClr val="76A66A"/>
    <a:srgbClr val="BBB950"/>
    <a:srgbClr val="496741"/>
    <a:srgbClr val="2B2B2B"/>
    <a:srgbClr val="397674"/>
    <a:srgbClr val="59B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227" autoAdjust="0"/>
  </p:normalViewPr>
  <p:slideViewPr>
    <p:cSldViewPr snapToGrid="0" snapToObjects="1">
      <p:cViewPr varScale="1">
        <p:scale>
          <a:sx n="119" d="100"/>
          <a:sy n="119" d="100"/>
        </p:scale>
        <p:origin x="-104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2192C-F37B-2E4C-97C0-ECD01274BAEA}" type="datetimeFigureOut">
              <a:rPr lang="en-US" smtClean="0"/>
              <a:t>7/16/14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D28DA-F741-6243-9716-0ED80F66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6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the site</a:t>
            </a:r>
            <a:r>
              <a:rPr lang="en-US" baseline="0" dirty="0" smtClean="0"/>
              <a:t> we’ll update</a:t>
            </a:r>
          </a:p>
          <a:p>
            <a:r>
              <a:rPr lang="en-US" baseline="0" dirty="0" smtClean="0"/>
              <a:t>Also look at the technologies we’ll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53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users.  Determine what users</a:t>
            </a:r>
            <a:r>
              <a:rPr lang="en-US" baseline="0" dirty="0" smtClean="0"/>
              <a:t> exhibit the same patterns as the current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Invented by Amazon (you bought X…you may be interested in Y)</a:t>
            </a:r>
          </a:p>
          <a:p>
            <a:endParaRPr lang="en-US" dirty="0" smtClean="0"/>
          </a:p>
          <a:p>
            <a:r>
              <a:rPr lang="en-US" dirty="0" smtClean="0"/>
              <a:t>Item Based scales better (a function of your catalog,</a:t>
            </a:r>
            <a:r>
              <a:rPr lang="en-US" baseline="0" dirty="0" smtClean="0"/>
              <a:t> not your customer base)</a:t>
            </a:r>
          </a:p>
          <a:p>
            <a:r>
              <a:rPr lang="en-US" baseline="0" dirty="0" smtClean="0"/>
              <a:t>Item Based doesn’t need to be updated as frequently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56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in HDFS with following format:</a:t>
            </a:r>
          </a:p>
          <a:p>
            <a:r>
              <a:rPr lang="en-US" dirty="0" err="1" smtClean="0"/>
              <a:t>userId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tagid</a:t>
            </a:r>
            <a:r>
              <a:rPr lang="en-US" baseline="0" dirty="0" smtClean="0"/>
              <a:t>, score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Results from Mahout job</a:t>
            </a:r>
          </a:p>
          <a:p>
            <a:r>
              <a:rPr lang="en-US" baseline="0" dirty="0" err="1" smtClean="0"/>
              <a:t>tagId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tagId</a:t>
            </a:r>
            <a:r>
              <a:rPr lang="en-US" baseline="0" dirty="0" smtClean="0"/>
              <a:t>,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</a:t>
            </a:r>
            <a:r>
              <a:rPr lang="en-US" baseline="0" dirty="0" smtClean="0"/>
              <a:t> Boot, Spring Data JPA, Spring Core/MVC, Spring Security,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4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5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63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811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632" y="306389"/>
            <a:ext cx="8539165" cy="299787"/>
          </a:xfrm>
        </p:spPr>
        <p:txBody>
          <a:bodyPr anchor="t" anchorCtr="0"/>
          <a:lstStyle>
            <a:lvl1pPr algn="l">
              <a:defRPr sz="2200" b="0" i="0">
                <a:solidFill>
                  <a:srgbClr val="333333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800101"/>
            <a:ext cx="8537575" cy="3663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769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1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3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4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2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7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3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microsoft.com/office/2007/relationships/hdphoto" Target="../media/hdphoto4.wdp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microsoft.com/office/2007/relationships/hdphoto" Target="../media/hdphoto6.wdp"/><Relationship Id="rId5" Type="http://schemas.microsoft.com/office/2007/relationships/hdphoto" Target="../media/hdphoto7.wdp"/><Relationship Id="rId6" Type="http://schemas.microsoft.com/office/2007/relationships/hdphoto" Target="../media/hdphoto1.wdp"/><Relationship Id="rId7" Type="http://schemas.openxmlformats.org/officeDocument/2006/relationships/image" Target="../media/image23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microsoft.com/office/2007/relationships/hdphoto" Target="../media/hdphoto8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microsoft.com/office/2007/relationships/hdphoto" Target="../media/hdphoto5.wdp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microsoft.com/office/2007/relationships/hdphoto" Target="../media/hdphoto9.wdp"/><Relationship Id="rId8" Type="http://schemas.openxmlformats.org/officeDocument/2006/relationships/image" Target="../media/image38.png"/><Relationship Id="rId9" Type="http://schemas.microsoft.com/office/2007/relationships/hdphoto" Target="../media/hdphoto10.wdp"/><Relationship Id="rId10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4" Type="http://schemas.microsoft.com/office/2007/relationships/hdphoto" Target="../media/hdphoto14.wdp"/><Relationship Id="rId5" Type="http://schemas.microsoft.com/office/2007/relationships/hdphoto" Target="../media/hdphoto15.wdp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microsoft.com/office/2007/relationships/hdphoto" Target="../media/hdphoto17.wdp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11" Type="http://schemas.microsoft.com/office/2007/relationships/hdphoto" Target="../media/hdphoto19.wdp"/><Relationship Id="rId12" Type="http://schemas.microsoft.com/office/2007/relationships/hdphoto" Target="../media/hdphoto20.wdp"/><Relationship Id="rId13" Type="http://schemas.openxmlformats.org/officeDocument/2006/relationships/image" Target="../media/image52.png"/><Relationship Id="rId14" Type="http://schemas.microsoft.com/office/2007/relationships/hdphoto" Target="../media/hdphoto21.wdp"/><Relationship Id="rId15" Type="http://schemas.openxmlformats.org/officeDocument/2006/relationships/image" Target="../media/image53.png"/><Relationship Id="rId16" Type="http://schemas.microsoft.com/office/2007/relationships/hdphoto" Target="../media/hdphoto22.wdp"/><Relationship Id="rId17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50.png"/><Relationship Id="rId5" Type="http://schemas.microsoft.com/office/2007/relationships/hdphoto" Target="../media/hdphoto18.wdp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microsoft.com/office/2007/relationships/hdphoto" Target="../media/hdphoto23.wdp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png"/><Relationship Id="rId3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Relationship Id="rId3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20" Type="http://schemas.openxmlformats.org/officeDocument/2006/relationships/image" Target="../media/image12.png"/><Relationship Id="rId10" Type="http://schemas.microsoft.com/office/2007/relationships/hdphoto" Target="../media/hdphoto27.wdp"/><Relationship Id="rId11" Type="http://schemas.openxmlformats.org/officeDocument/2006/relationships/image" Target="../media/image68.png"/><Relationship Id="rId12" Type="http://schemas.microsoft.com/office/2007/relationships/hdphoto" Target="../media/hdphoto28.wdp"/><Relationship Id="rId13" Type="http://schemas.openxmlformats.org/officeDocument/2006/relationships/image" Target="../media/image69.png"/><Relationship Id="rId14" Type="http://schemas.openxmlformats.org/officeDocument/2006/relationships/image" Target="../media/image70.png"/><Relationship Id="rId15" Type="http://schemas.microsoft.com/office/2007/relationships/hdphoto" Target="../media/hdphoto29.wdp"/><Relationship Id="rId16" Type="http://schemas.openxmlformats.org/officeDocument/2006/relationships/image" Target="../media/image71.png"/><Relationship Id="rId17" Type="http://schemas.microsoft.com/office/2007/relationships/hdphoto" Target="../media/hdphoto30.wdp"/><Relationship Id="rId18" Type="http://schemas.openxmlformats.org/officeDocument/2006/relationships/image" Target="../media/image72.png"/><Relationship Id="rId19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Relationship Id="rId3" Type="http://schemas.microsoft.com/office/2007/relationships/hdphoto" Target="../media/hdphoto25.wdp"/><Relationship Id="rId4" Type="http://schemas.openxmlformats.org/officeDocument/2006/relationships/image" Target="../media/image63.png"/><Relationship Id="rId5" Type="http://schemas.microsoft.com/office/2007/relationships/hdphoto" Target="../media/hdphoto26.wdp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2.wdp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088"/>
            <a:ext cx="9144000" cy="5147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pic>
        <p:nvPicPr>
          <p:cNvPr id="2" name="Picture 1" descr="icon_2225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8422" y="128597"/>
            <a:ext cx="4538978" cy="45389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19315" y="1643403"/>
            <a:ext cx="2122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BUILDING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 rot="20738391">
            <a:off x="2800279" y="2326344"/>
            <a:ext cx="5596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FFF Tusj Bold"/>
                <a:cs typeface="FFF Tusj Bold"/>
              </a:rPr>
              <a:t>RECOMMENDATION</a:t>
            </a:r>
            <a:endParaRPr lang="en-US" sz="40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1566" y="2827488"/>
            <a:ext cx="33265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FFF Tusj Bold"/>
                <a:cs typeface="FFF Tusj Bold"/>
              </a:rPr>
              <a:t>ENGINES</a:t>
            </a:r>
            <a:endParaRPr lang="en-US" sz="50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8195" y="3271678"/>
            <a:ext cx="55973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u="sng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WITH SPRING</a:t>
            </a:r>
            <a:endParaRPr lang="en-US" sz="8000" u="sng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978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7913">
            <a:off x="669735" y="-399037"/>
            <a:ext cx="8710357" cy="5285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43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81519">
            <a:off x="681975" y="-385285"/>
            <a:ext cx="8658101" cy="5253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28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64460">
            <a:off x="651908" y="-469896"/>
            <a:ext cx="8959377" cy="528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6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2888296"/>
            <a:ext cx="1545510" cy="1545510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21" y="700348"/>
            <a:ext cx="2690279" cy="1632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421" y="2736993"/>
            <a:ext cx="2234959" cy="1706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28" r="99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678" y="1149197"/>
            <a:ext cx="1699768" cy="711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19292" y="2215997"/>
            <a:ext cx="1" cy="67229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12729" y="3224774"/>
            <a:ext cx="1772958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03158" y="3967442"/>
            <a:ext cx="168252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308364" y="1860397"/>
            <a:ext cx="141115" cy="876596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6900" y="1688073"/>
            <a:ext cx="968787" cy="0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1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21524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932" y="-1"/>
            <a:ext cx="4572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8458" y="3208325"/>
            <a:ext cx="5586637" cy="1482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TOOLS AND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</a:p>
          <a:p>
            <a:pPr algn="r">
              <a:lnSpc>
                <a:spcPct val="80000"/>
              </a:lnSpc>
            </a:pPr>
            <a:r>
              <a:rPr lang="en-US" sz="7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TECHNOLOGIES</a:t>
            </a:r>
            <a:endParaRPr lang="en-US" sz="7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400213" cy="2400657"/>
            <a:chOff x="956496" y="1530403"/>
            <a:chExt cx="7400213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638247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BOOT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1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1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341398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MYSQL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34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401300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HADOOP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4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  <a:endParaRPr lang="en-US" sz="1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518558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XD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7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5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413880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MAHOUT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69861">
            <a:off x="715900" y="880946"/>
            <a:ext cx="2732340" cy="33816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0601" y="1428751"/>
            <a:ext cx="3954929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MICHAEL MINELLA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TWITTER: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@MICHAELMINELLA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HOME PAGE: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SPRING.IO/TEAM/MMINELLA</a:t>
            </a:r>
          </a:p>
          <a:p>
            <a:endParaRPr lang="en-US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  <a:p>
            <a:r>
              <a:rPr lang="en-US" dirty="0" smtClean="0">
                <a:latin typeface="Helvetica Neue Bold Condensed"/>
                <a:cs typeface="Helvetica Neue Bold Condensed"/>
              </a:rPr>
              <a:t>OFFICE HOURS: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1:40 pm TODAY!</a:t>
            </a:r>
          </a:p>
          <a:p>
            <a:endParaRPr lang="en-US" dirty="0" smtClean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905253" y="1939998"/>
            <a:ext cx="4974167" cy="23813"/>
          </a:xfrm>
          <a:prstGeom prst="line">
            <a:avLst/>
          </a:prstGeom>
          <a:ln w="412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6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3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979699" y="1940969"/>
            <a:ext cx="4506362" cy="1640899"/>
            <a:chOff x="3926922" y="2495141"/>
            <a:chExt cx="4506362" cy="2187865"/>
          </a:xfrm>
        </p:grpSpPr>
        <p:sp>
          <p:nvSpPr>
            <p:cNvPr id="6" name="TextBox 5"/>
            <p:cNvSpPr txBox="1"/>
            <p:nvPr/>
          </p:nvSpPr>
          <p:spPr>
            <a:xfrm>
              <a:off x="3926922" y="2561400"/>
              <a:ext cx="4506362" cy="2121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300" spc="6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APPLICATION</a:t>
              </a:r>
            </a:p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rgbClr val="9EFFF8"/>
                  </a:solidFill>
                  <a:latin typeface="Helvetica Neue Bold Condensed"/>
                  <a:cs typeface="Helvetica Neue Bold Condensed"/>
                </a:rPr>
                <a:t>COMPLEXITY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988816" y="4560631"/>
              <a:ext cx="427762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988816" y="2495141"/>
              <a:ext cx="427762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157" y="3682878"/>
            <a:ext cx="1524000" cy="1524000"/>
          </a:xfrm>
          <a:prstGeom prst="rect">
            <a:avLst/>
          </a:prstGeom>
        </p:spPr>
      </p:pic>
      <p:pic>
        <p:nvPicPr>
          <p:cNvPr id="18" name="Picture 17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321579">
            <a:off x="980123" y="306250"/>
            <a:ext cx="1828800" cy="1828800"/>
          </a:xfrm>
          <a:prstGeom prst="rect">
            <a:avLst/>
          </a:prstGeom>
        </p:spPr>
      </p:pic>
      <p:pic>
        <p:nvPicPr>
          <p:cNvPr id="19" name="Picture 18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286089" y="56998"/>
            <a:ext cx="1524000" cy="1524000"/>
          </a:xfrm>
          <a:prstGeom prst="rect">
            <a:avLst/>
          </a:prstGeom>
        </p:spPr>
      </p:pic>
      <p:pic>
        <p:nvPicPr>
          <p:cNvPr id="20" name="Picture 19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76420" y="1299330"/>
            <a:ext cx="1524000" cy="1524000"/>
          </a:xfrm>
          <a:prstGeom prst="rect">
            <a:avLst/>
          </a:prstGeom>
        </p:spPr>
      </p:pic>
      <p:pic>
        <p:nvPicPr>
          <p:cNvPr id="21" name="Picture 20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138266">
            <a:off x="-1159714" y="-643667"/>
            <a:ext cx="2133600" cy="2133600"/>
          </a:xfrm>
          <a:prstGeom prst="rect">
            <a:avLst/>
          </a:prstGeom>
        </p:spPr>
      </p:pic>
      <p:pic>
        <p:nvPicPr>
          <p:cNvPr id="22" name="Picture 21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2146159" y="3744748"/>
            <a:ext cx="2133600" cy="2133600"/>
          </a:xfrm>
          <a:prstGeom prst="rect">
            <a:avLst/>
          </a:prstGeom>
        </p:spPr>
      </p:pic>
      <p:pic>
        <p:nvPicPr>
          <p:cNvPr id="23" name="Picture 22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373363">
            <a:off x="1205378" y="1666484"/>
            <a:ext cx="2743200" cy="2743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4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402" y="588109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765" y="163440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7381" y="314729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13" y="1477081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235" y="3139697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0"/>
            <a:ext cx="940660" cy="705495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9307" y="1598855"/>
            <a:ext cx="935267" cy="935267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56961">
            <a:off x="7058781" y="2959951"/>
            <a:ext cx="935267" cy="935267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89816">
            <a:off x="7967997" y="-17658"/>
            <a:ext cx="935267" cy="935267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828441">
            <a:off x="7752659" y="3590885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98041" y="2447482"/>
            <a:ext cx="5636371" cy="2103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spc="6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LOTS OF</a:t>
            </a:r>
            <a:r>
              <a:rPr lang="en-US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old Condensed"/>
                <a:cs typeface="Helvetica Neue Bold Condensed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8000" dirty="0" smtClean="0">
                <a:solidFill>
                  <a:schemeClr val="accent1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BOILERPLATE</a:t>
            </a:r>
            <a:endParaRPr lang="en-US" sz="8000" dirty="0">
              <a:solidFill>
                <a:schemeClr val="accent1">
                  <a:lumMod val="7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92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 descr="icon_13610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88" y="264555"/>
            <a:ext cx="8226624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33747" y="1370277"/>
            <a:ext cx="3089998" cy="136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3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MANY DOMAINS TO</a:t>
            </a:r>
          </a:p>
          <a:p>
            <a:pPr>
              <a:lnSpc>
                <a:spcPct val="80000"/>
              </a:lnSpc>
            </a:pPr>
            <a:r>
              <a:rPr lang="en-US" sz="7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rPr>
              <a:t>BRIDGE</a:t>
            </a:r>
            <a:endParaRPr lang="en-US" sz="7600" dirty="0">
              <a:solidFill>
                <a:schemeClr val="accent1">
                  <a:lumMod val="20000"/>
                  <a:lumOff val="8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3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icon_3666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467408" y="-733640"/>
            <a:ext cx="2739293" cy="2739293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-1"/>
            <a:ext cx="704568" cy="704568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1399" y="1648066"/>
            <a:ext cx="1246375" cy="934781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119733" y="2886032"/>
            <a:ext cx="326624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INCONSISTENT</a:t>
            </a:r>
          </a:p>
          <a:p>
            <a:pPr>
              <a:lnSpc>
                <a:spcPct val="80000"/>
              </a:lnSpc>
            </a:pPr>
            <a:r>
              <a:rPr lang="en-US" sz="12000" spc="600" dirty="0" smtClean="0">
                <a:solidFill>
                  <a:srgbClr val="376092"/>
                </a:solidFill>
                <a:latin typeface="Helvetica Neue Bold Condensed"/>
                <a:cs typeface="Helvetica Neue Bold Condensed"/>
              </a:rPr>
              <a:t>APIS</a:t>
            </a:r>
            <a:endParaRPr lang="en-US" sz="12000" dirty="0">
              <a:solidFill>
                <a:srgbClr val="37609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0" name="Picture 39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3897942" y="-326546"/>
            <a:ext cx="1406018" cy="1406018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96725" y="1311738"/>
            <a:ext cx="1406018" cy="1406018"/>
          </a:xfrm>
          <a:prstGeom prst="rect">
            <a:avLst/>
          </a:prstGeom>
        </p:spPr>
      </p:pic>
      <p:pic>
        <p:nvPicPr>
          <p:cNvPr id="43" name="Picture 42" descr="icon_36661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118774" y="2240504"/>
            <a:ext cx="2054470" cy="2054470"/>
          </a:xfrm>
          <a:prstGeom prst="rect">
            <a:avLst/>
          </a:prstGeom>
        </p:spPr>
      </p:pic>
      <p:pic>
        <p:nvPicPr>
          <p:cNvPr id="45" name="Picture 44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4889583" y="2492927"/>
            <a:ext cx="1874690" cy="18746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5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8899" y="1069778"/>
            <a:ext cx="6026203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SOURCE, CHANEL, SINK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MODEL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3795" y="3180093"/>
            <a:ext cx="4516411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ADAPTER, CHANEL, FILTER, TRANSFORMER, ETC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EIP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PATTERNS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216499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5928" y="1069778"/>
            <a:ext cx="5212144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CONNECTOR</a:t>
            </a:r>
            <a:endParaRPr lang="en-US" dirty="0" smtClean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IMPORT/EXPORT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3091" y="3180093"/>
            <a:ext cx="6297819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ITEMREADER/ITEMWRITER</a:t>
            </a:r>
            <a:endParaRPr lang="en-US" dirty="0" smtClean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216499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7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0379" y="474684"/>
            <a:ext cx="6563242" cy="1822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WORKFLOW, ACTION</a:t>
            </a:r>
            <a:endParaRPr lang="en-US" dirty="0" smtClean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WORKFLOW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     ORCHESTRATION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3091" y="3180093"/>
            <a:ext cx="6297819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STEP</a:t>
            </a:r>
            <a:endParaRPr lang="en-US" dirty="0" smtClean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439278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6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0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251172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9" y="2347861"/>
            <a:ext cx="1177" cy="112140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9" y="1586159"/>
            <a:ext cx="2138819" cy="1851124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807671"/>
            <a:ext cx="3790708" cy="34471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6" y="2018572"/>
            <a:ext cx="985148" cy="985148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6" y="3324722"/>
            <a:ext cx="1206494" cy="1206494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6" y="807671"/>
            <a:ext cx="888503" cy="88850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258954"/>
            <a:ext cx="0" cy="125190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3" y="1252047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1" y="3445339"/>
            <a:ext cx="1153496" cy="985148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2519653"/>
            <a:ext cx="0" cy="13594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3" y="3870948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4" y="1319232"/>
            <a:ext cx="1621130" cy="110673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40" y="3469264"/>
            <a:ext cx="2124583" cy="522954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176416" y="2004832"/>
            <a:ext cx="3052521" cy="1028700"/>
            <a:chOff x="3176416" y="2004832"/>
            <a:chExt cx="3052521" cy="1028700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237" y="2004832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3176416" y="2088295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194137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1857082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252002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182972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4131" y="1105821"/>
            <a:ext cx="4138358" cy="3440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364" y="1912245"/>
            <a:ext cx="555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 Neue Bold Condensed"/>
                <a:cs typeface="Helvetica Neue Bold Condensed"/>
              </a:rPr>
              <a:t>http://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github.com</a:t>
            </a:r>
            <a:r>
              <a:rPr lang="en-US" sz="20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mminella</a:t>
            </a:r>
            <a:r>
              <a:rPr lang="en-US" sz="20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RecommendationEngine</a:t>
            </a:r>
            <a:endParaRPr lang="en-US" sz="2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1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33514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8789">
            <a:off x="825286" y="44211"/>
            <a:ext cx="4772454" cy="4772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7668" y="814382"/>
            <a:ext cx="299078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DISTRIBUTED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RUNTIME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36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83199" y="807305"/>
            <a:ext cx="8821519" cy="3528890"/>
            <a:chOff x="1191322" y="729479"/>
            <a:chExt cx="8821519" cy="3528890"/>
          </a:xfrm>
        </p:grpSpPr>
        <p:pic>
          <p:nvPicPr>
            <p:cNvPr id="5" name="Picture 4" descr="Screen Shot 2014-07-16 at 5.36.43 P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322" y="729479"/>
              <a:ext cx="6649448" cy="3528890"/>
            </a:xfrm>
            <a:prstGeom prst="rect">
              <a:avLst/>
            </a:prstGeom>
          </p:spPr>
        </p:pic>
        <p:pic>
          <p:nvPicPr>
            <p:cNvPr id="8" name="Picture 7" descr="Screen Shot 2014-07-16 at 5.40.23 PM.tif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77" r="-44313"/>
            <a:stretch/>
          </p:blipFill>
          <p:spPr>
            <a:xfrm>
              <a:off x="2624489" y="860589"/>
              <a:ext cx="7388352" cy="3102363"/>
            </a:xfrm>
            <a:prstGeom prst="trapezoid">
              <a:avLst>
                <a:gd name="adj" fmla="val 60931"/>
              </a:avLst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49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57392" y="1799495"/>
            <a:ext cx="3262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--directory=/</a:t>
            </a:r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xd</a:t>
            </a:r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/dir1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161" y="2107800"/>
            <a:ext cx="7110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bg1"/>
                </a:solidFill>
                <a:latin typeface="Courier New"/>
                <a:cs typeface="Courier New"/>
              </a:rPr>
              <a:t>filter --expression=“</a:t>
            </a:r>
            <a:r>
              <a:rPr lang="en-US" sz="2000" b="1" dirty="0" err="1">
                <a:solidFill>
                  <a:schemeClr val="bg1"/>
                </a:solidFill>
                <a:latin typeface="Courier New"/>
                <a:cs typeface="Courier New"/>
              </a:rPr>
              <a:t>payload?</a:t>
            </a:r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.price</a:t>
            </a:r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 &gt; 3.00” |</a:t>
            </a:r>
            <a:endParaRPr lang="en-US" sz="2000" b="1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algn="ctr"/>
            <a:endParaRPr lang="en-US" sz="2000" dirty="0" smtClean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18790" y="1805812"/>
            <a:ext cx="80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http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2712" y="1802962"/>
            <a:ext cx="338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|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9564" y="1805812"/>
            <a:ext cx="80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hdfs</a:t>
            </a:r>
            <a:endParaRPr lang="en-US" sz="2000" b="1" dirty="0" smtClean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06557" y="1812112"/>
            <a:ext cx="18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--port=8181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41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7812E-6 -2.81612E-6 L -0.21117 -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6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434 -0.00162 L -0.32066 -0.0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2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0923E-6 8.29088E-7 L -0.10237 -0.0025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9" y="-1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9079E-6 -2.81612E-6 L -3.69079E-6 0.05744 C -3.69079E-6 0.08314 -0.11626 0.11533 -0.21013 0.11533 L -0.42009 0.11533 " pathEditMode="relative" rAng="0" ptsTypes="FfFF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3" y="576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2133E-6 3.53868E-6 L 1.72133E-6 0.05789 C 1.72133E-6 0.08383 -0.11817 0.11625 -0.21256 0.11625 L -0.42409 0.11625 " pathEditMode="relative" rAng="0" ptsTypes="FfFF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04" y="581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7407E-6 L -0.10122 -0.0002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5" grpId="1"/>
      <p:bldP spid="6" grpId="0"/>
      <p:bldP spid="7" grpId="0"/>
      <p:bldP spid="8" grpId="0"/>
      <p:bldP spid="8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628" r="996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0143" y="1449634"/>
            <a:ext cx="5363714" cy="2244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12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6928" y="684492"/>
            <a:ext cx="585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TOTAL LINES OF CUSTOM CODE</a:t>
            </a:r>
            <a:endParaRPr lang="en-US" sz="3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23912" y="1514844"/>
            <a:ext cx="3928777" cy="773356"/>
            <a:chOff x="1587454" y="1149682"/>
            <a:chExt cx="3928777" cy="773356"/>
          </a:xfrm>
        </p:grpSpPr>
        <p:pic>
          <p:nvPicPr>
            <p:cNvPr id="3" name="Picture 2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1149682"/>
              <a:ext cx="773356" cy="7733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360810" y="1276707"/>
              <a:ext cx="3155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47 </a:t>
              </a:r>
              <a:r>
                <a:rPr lang="en-US" sz="3600" dirty="0" smtClean="0">
                  <a:solidFill>
                    <a:schemeClr val="tx2">
                      <a:lumMod val="50000"/>
                    </a:schemeClr>
                  </a:solidFill>
                  <a:latin typeface="Helvetica Neue Bold Condensed"/>
                  <a:cs typeface="Helvetica Neue Bold Condensed"/>
                </a:rPr>
                <a:t>Lines of Java</a:t>
              </a:r>
              <a:endParaRPr lang="en-US" sz="3600" dirty="0">
                <a:solidFill>
                  <a:schemeClr val="tx2">
                    <a:lumMod val="5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23912" y="2486721"/>
            <a:ext cx="3869231" cy="773356"/>
            <a:chOff x="1587454" y="2486721"/>
            <a:chExt cx="3869231" cy="773356"/>
          </a:xfrm>
        </p:grpSpPr>
        <p:sp>
          <p:nvSpPr>
            <p:cNvPr id="8" name="TextBox 7"/>
            <p:cNvSpPr txBox="1"/>
            <p:nvPr/>
          </p:nvSpPr>
          <p:spPr>
            <a:xfrm>
              <a:off x="2360810" y="2613746"/>
              <a:ext cx="30958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29 </a:t>
              </a:r>
              <a:r>
                <a:rPr lang="en-US" sz="3600" dirty="0" smtClean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Lines of XML</a:t>
              </a:r>
              <a:endParaRPr lang="en-US" sz="3600" dirty="0">
                <a:solidFill>
                  <a:srgbClr val="10253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8" name="Picture 17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2486721"/>
              <a:ext cx="773356" cy="773356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423912" y="3473134"/>
            <a:ext cx="6296176" cy="773356"/>
            <a:chOff x="1587454" y="3473134"/>
            <a:chExt cx="6296176" cy="773356"/>
          </a:xfrm>
        </p:grpSpPr>
        <p:sp>
          <p:nvSpPr>
            <p:cNvPr id="7" name="TextBox 6"/>
            <p:cNvSpPr txBox="1"/>
            <p:nvPr/>
          </p:nvSpPr>
          <p:spPr>
            <a:xfrm>
              <a:off x="2360810" y="3585624"/>
              <a:ext cx="5522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6 </a:t>
              </a:r>
              <a:r>
                <a:rPr lang="en-US" sz="3600" dirty="0" smtClean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Spring XD Shell Commands</a:t>
              </a:r>
              <a:endParaRPr lang="en-US" sz="3600" dirty="0">
                <a:solidFill>
                  <a:srgbClr val="10253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9" name="Picture 18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3473134"/>
              <a:ext cx="773356" cy="773356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7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49200" y="1146428"/>
            <a:ext cx="4087223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RECOMMENDATION</a:t>
            </a:r>
          </a:p>
          <a:p>
            <a:pPr algn="ctr">
              <a:lnSpc>
                <a:spcPct val="80000"/>
              </a:lnSpc>
            </a:pPr>
            <a:r>
              <a:rPr lang="en-US" sz="58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ALGORITHMS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71549" y="1154890"/>
            <a:ext cx="3856913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71082" y="2317399"/>
            <a:ext cx="38569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9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57131" y="-60654"/>
            <a:ext cx="7875137" cy="5264809"/>
            <a:chOff x="133596" y="-203804"/>
            <a:chExt cx="7875137" cy="5264809"/>
          </a:xfrm>
        </p:grpSpPr>
        <p:pic>
          <p:nvPicPr>
            <p:cNvPr id="6" name="Picture 5" descr="icon_17193.png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690380">
              <a:off x="133596" y="-203804"/>
              <a:ext cx="5264809" cy="526480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981709" y="2406596"/>
              <a:ext cx="4027024" cy="1485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500" spc="600" dirty="0" smtClean="0">
                  <a:solidFill>
                    <a:srgbClr val="223D48"/>
                  </a:solidFill>
                  <a:latin typeface="Helvetica Neue Bold Condensed"/>
                  <a:cs typeface="Helvetica Neue Bold Condensed"/>
                </a:rPr>
                <a:t>COLLABORATIVE</a:t>
              </a:r>
              <a:endParaRPr lang="en-US" sz="3500" spc="6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endParaRPr>
            </a:p>
            <a:p>
              <a:pPr>
                <a:lnSpc>
                  <a:spcPct val="80000"/>
                </a:lnSpc>
              </a:pPr>
              <a:r>
                <a:rPr lang="en-US" sz="7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FILTERING</a:t>
              </a:r>
              <a:endParaRPr lang="en-US" sz="7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80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6003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4608" y="-519364"/>
            <a:ext cx="6182228" cy="61822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15070" y="2204983"/>
            <a:ext cx="370996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TWO</a:t>
            </a:r>
            <a:r>
              <a:rPr lang="en-US" sz="5000" dirty="0" smtClean="0">
                <a:solidFill>
                  <a:srgbClr val="397674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OPTIONS</a:t>
            </a:r>
            <a:endParaRPr lang="en-US" sz="50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6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403459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  <a:endParaRPr lang="en-US" sz="50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icon_50800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02" y="0"/>
            <a:ext cx="51435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839502" y="387235"/>
            <a:ext cx="935267" cy="935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9517" y="3269757"/>
            <a:ext cx="331689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  <a:endParaRPr lang="en-US" sz="50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4" name="Picture 13" descr="icon_36661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619808" y="-581240"/>
            <a:ext cx="2739293" cy="2739293"/>
          </a:xfrm>
          <a:prstGeom prst="rect">
            <a:avLst/>
          </a:prstGeom>
        </p:spPr>
      </p:pic>
      <p:pic>
        <p:nvPicPr>
          <p:cNvPr id="15" name="Picture 14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597692" y="731271"/>
            <a:ext cx="1247022" cy="1247022"/>
          </a:xfrm>
          <a:prstGeom prst="rect">
            <a:avLst/>
          </a:prstGeom>
        </p:spPr>
      </p:pic>
      <p:pic>
        <p:nvPicPr>
          <p:cNvPr id="16" name="Picture 1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811941" y="1144516"/>
            <a:ext cx="1247022" cy="1247022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503" y="1456493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908" y="443800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601" y="202975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670" y="4487423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474" y="2555609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1611" y="1411072"/>
            <a:ext cx="940660" cy="705495"/>
          </a:xfrm>
          <a:prstGeom prst="rect">
            <a:avLst/>
          </a:prstGeom>
        </p:spPr>
      </p:pic>
      <p:pic>
        <p:nvPicPr>
          <p:cNvPr id="23" name="Picture 22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679" y="1157632"/>
            <a:ext cx="940660" cy="705495"/>
          </a:xfrm>
          <a:prstGeom prst="rect">
            <a:avLst/>
          </a:prstGeom>
        </p:spPr>
      </p:pic>
      <p:pic>
        <p:nvPicPr>
          <p:cNvPr id="24" name="Picture 23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9436" y="3853995"/>
            <a:ext cx="940660" cy="705495"/>
          </a:xfrm>
          <a:prstGeom prst="rect">
            <a:avLst/>
          </a:prstGeom>
        </p:spPr>
      </p:pic>
      <p:pic>
        <p:nvPicPr>
          <p:cNvPr id="25" name="Picture 24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611" y="1982572"/>
            <a:ext cx="940660" cy="705495"/>
          </a:xfrm>
          <a:prstGeom prst="rect">
            <a:avLst/>
          </a:prstGeom>
        </p:spPr>
      </p:pic>
      <p:pic>
        <p:nvPicPr>
          <p:cNvPr id="26" name="Picture 25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705" y="2392591"/>
            <a:ext cx="940660" cy="705495"/>
          </a:xfrm>
          <a:prstGeom prst="rect">
            <a:avLst/>
          </a:prstGeom>
        </p:spPr>
      </p:pic>
      <p:pic>
        <p:nvPicPr>
          <p:cNvPr id="27" name="Picture 26" descr="icon_5606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46" y="152399"/>
            <a:ext cx="704568" cy="704568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353311" y="215515"/>
            <a:ext cx="1247022" cy="1247022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816320" y="1338892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661" y="1914766"/>
            <a:ext cx="935267" cy="935267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603799" y="1800466"/>
            <a:ext cx="1246375" cy="934781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311657" y="1285608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37777" y="433020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173362" y="1442163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53" y="748642"/>
            <a:ext cx="935267" cy="935267"/>
          </a:xfrm>
          <a:prstGeom prst="rect">
            <a:avLst/>
          </a:prstGeom>
        </p:spPr>
      </p:pic>
      <p:pic>
        <p:nvPicPr>
          <p:cNvPr id="38" name="Picture 37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050342" y="-174146"/>
            <a:ext cx="1406018" cy="1406018"/>
          </a:xfrm>
          <a:prstGeom prst="rect">
            <a:avLst/>
          </a:prstGeom>
        </p:spPr>
      </p:pic>
      <p:pic>
        <p:nvPicPr>
          <p:cNvPr id="39" name="Picture 38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55675" y="1464138"/>
            <a:ext cx="1406018" cy="1406018"/>
          </a:xfrm>
          <a:prstGeom prst="rect">
            <a:avLst/>
          </a:prstGeom>
        </p:spPr>
      </p:pic>
      <p:pic>
        <p:nvPicPr>
          <p:cNvPr id="40" name="Picture 39" descr="icon_36661.png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271174" y="2392904"/>
            <a:ext cx="2054470" cy="2054470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5041983" y="2645327"/>
            <a:ext cx="1874690" cy="187469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2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29" y="774479"/>
            <a:ext cx="3594542" cy="3594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2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5184" y="1146428"/>
            <a:ext cx="327525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900" dirty="0" smtClean="0">
                <a:latin typeface="Helvetica Neue Bold Condensed"/>
                <a:cs typeface="Helvetica Neue Bold Condensed"/>
              </a:rPr>
              <a:t>PEOPLE ARE</a:t>
            </a:r>
            <a:endParaRPr lang="en-US" sz="4900" dirty="0" smtClean="0">
              <a:latin typeface="Helvetica Neue Bold Condensed"/>
              <a:cs typeface="Helvetica Neue Bold Condensed"/>
            </a:endParaRPr>
          </a:p>
          <a:p>
            <a:pPr algn="ctr">
              <a:lnSpc>
                <a:spcPct val="80000"/>
              </a:lnSpc>
            </a:pPr>
            <a:r>
              <a:rPr lang="en-US" sz="90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FUNNY</a:t>
            </a:r>
            <a:endParaRPr lang="en-US" sz="9000" dirty="0" smtClean="0">
              <a:solidFill>
                <a:srgbClr val="B3020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3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48" y="230117"/>
            <a:ext cx="7717704" cy="4683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6838" y="1090075"/>
            <a:ext cx="13657185" cy="2841404"/>
            <a:chOff x="96838" y="1090075"/>
            <a:chExt cx="13657185" cy="28414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838" y="1090075"/>
              <a:ext cx="11497927" cy="28414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3303" y="1134247"/>
              <a:ext cx="1982161" cy="26327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23378" y="1222591"/>
              <a:ext cx="2030645" cy="240957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65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88649E-7 L -0.67014 -3.88649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2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commendationEngineSche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61" y="491435"/>
            <a:ext cx="8392079" cy="4160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74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2888296"/>
            <a:ext cx="1545510" cy="1545510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21" y="700348"/>
            <a:ext cx="2690279" cy="1632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421" y="2736993"/>
            <a:ext cx="2234959" cy="1706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28" r="99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678" y="1149197"/>
            <a:ext cx="1699768" cy="711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19292" y="2215997"/>
            <a:ext cx="1" cy="67229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12729" y="3224774"/>
            <a:ext cx="1772958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03158" y="3967442"/>
            <a:ext cx="168252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308364" y="1860397"/>
            <a:ext cx="141115" cy="876596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6900" y="1688073"/>
            <a:ext cx="968787" cy="0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331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99392"/>
            <a:ext cx="9596783" cy="534228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15956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1548850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3241530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2651125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8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014011"/>
            <a:ext cx="2438400" cy="7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More.  Stay Connected.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2100288"/>
            <a:ext cx="8537575" cy="30432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Batch</a:t>
            </a:r>
          </a:p>
          <a:p>
            <a:pPr marL="0" indent="0">
              <a:buNone/>
            </a:pPr>
            <a:r>
              <a:rPr lang="en-US" sz="1800" b="1" dirty="0" smtClean="0"/>
              <a:t>Project:</a:t>
            </a:r>
            <a:r>
              <a:rPr lang="en-US" sz="1800" dirty="0" smtClean="0"/>
              <a:t> spring.io/spring-batch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/spring-projects/spring-batch</a:t>
            </a:r>
          </a:p>
          <a:p>
            <a:pPr marL="0" indent="0">
              <a:buNone/>
            </a:pPr>
            <a:r>
              <a:rPr lang="en-US" sz="1800" b="1" dirty="0" err="1" smtClean="0"/>
              <a:t>Jira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 smtClean="0"/>
              <a:t>jira.spring.io</a:t>
            </a:r>
            <a:r>
              <a:rPr lang="en-US" sz="1800" dirty="0"/>
              <a:t>/browse/</a:t>
            </a:r>
            <a:r>
              <a:rPr lang="en-US" sz="1800" dirty="0" smtClean="0"/>
              <a:t>BATCH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Boot</a:t>
            </a:r>
          </a:p>
          <a:p>
            <a:pPr marL="0" indent="0">
              <a:buNone/>
            </a:pPr>
            <a:r>
              <a:rPr lang="en-US" sz="1800" b="1" dirty="0" smtClean="0"/>
              <a:t>Project: </a:t>
            </a:r>
            <a:r>
              <a:rPr lang="en-US" sz="1800" dirty="0" err="1" smtClean="0"/>
              <a:t>spring.io</a:t>
            </a:r>
            <a:r>
              <a:rPr lang="en-US" sz="1800" dirty="0" smtClean="0"/>
              <a:t>/spring-boot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/spring-projects/spring-boot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rgbClr val="427830"/>
                </a:solidFill>
              </a:rPr>
              <a:t>Spring XD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0000"/>
                </a:solidFill>
              </a:rPr>
              <a:t>Project: </a:t>
            </a:r>
            <a:r>
              <a:rPr lang="en-US" sz="1800" dirty="0" err="1" smtClean="0">
                <a:solidFill>
                  <a:srgbClr val="000000"/>
                </a:solidFill>
              </a:rPr>
              <a:t>spring.io</a:t>
            </a:r>
            <a:r>
              <a:rPr lang="en-US" sz="1800" dirty="0" smtClean="0">
                <a:solidFill>
                  <a:srgbClr val="000000"/>
                </a:solidFill>
              </a:rPr>
              <a:t>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Github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github.com</a:t>
            </a:r>
            <a:r>
              <a:rPr lang="en-US" sz="1800" dirty="0" smtClean="0">
                <a:solidFill>
                  <a:srgbClr val="000000"/>
                </a:solidFill>
              </a:rPr>
              <a:t>/spring-projects/spring-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Jira</a:t>
            </a:r>
            <a:r>
              <a:rPr lang="en-US" sz="1800" b="1" dirty="0" smtClean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jira.spring.io</a:t>
            </a:r>
            <a:r>
              <a:rPr lang="en-US" sz="1800" dirty="0" smtClean="0">
                <a:solidFill>
                  <a:srgbClr val="000000"/>
                </a:solidFill>
              </a:rPr>
              <a:t>/browse/XD</a:t>
            </a:r>
          </a:p>
          <a:p>
            <a:pPr marL="0" indent="0">
              <a:buNone/>
            </a:pPr>
            <a:endParaRPr lang="en-US" sz="1900" dirty="0" smtClean="0">
              <a:solidFill>
                <a:srgbClr val="42783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8509" y="2100287"/>
            <a:ext cx="3953866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Twitter: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twitter.com/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springcentral</a:t>
            </a:r>
            <a:endParaRPr lang="en-US" sz="1800" b="1" kern="0" dirty="0">
              <a:solidFill>
                <a:srgbClr val="FF0000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YouTube: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spring.io/video</a:t>
            </a: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LinkedIn: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linkedin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Google Plus: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gplus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C4642"/>
            </a:gs>
            <a:gs pos="100000">
              <a:srgbClr val="27242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974988" y="1012517"/>
            <a:ext cx="7199058" cy="3218495"/>
            <a:chOff x="1088742" y="917893"/>
            <a:chExt cx="7199058" cy="4291324"/>
          </a:xfrm>
        </p:grpSpPr>
        <p:pic>
          <p:nvPicPr>
            <p:cNvPr id="2" name="Picture 1" descr="icon_4078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1244" y="2416472"/>
              <a:ext cx="739629" cy="739629"/>
            </a:xfrm>
            <a:prstGeom prst="rect">
              <a:avLst/>
            </a:prstGeom>
          </p:spPr>
        </p:pic>
        <p:pic>
          <p:nvPicPr>
            <p:cNvPr id="3" name="Picture 2" descr="icon_6692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6199" y="3873437"/>
              <a:ext cx="769718" cy="769718"/>
            </a:xfrm>
            <a:prstGeom prst="rect">
              <a:avLst/>
            </a:prstGeom>
          </p:spPr>
        </p:pic>
        <p:pic>
          <p:nvPicPr>
            <p:cNvPr id="17" name="Picture 16" descr="icon_25092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7742" y="937122"/>
              <a:ext cx="846633" cy="846633"/>
            </a:xfrm>
            <a:prstGeom prst="rect">
              <a:avLst/>
            </a:prstGeom>
          </p:spPr>
        </p:pic>
        <p:pic>
          <p:nvPicPr>
            <p:cNvPr id="7" name="Picture 6" descr="icon_15531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6339" y="3815751"/>
              <a:ext cx="846633" cy="846633"/>
            </a:xfrm>
            <a:prstGeom prst="rect">
              <a:avLst/>
            </a:prstGeom>
          </p:spPr>
        </p:pic>
        <p:pic>
          <p:nvPicPr>
            <p:cNvPr id="15" name="Picture 14" descr="icon_23552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6339" y="2343741"/>
              <a:ext cx="846633" cy="846633"/>
            </a:xfrm>
            <a:prstGeom prst="rect">
              <a:avLst/>
            </a:prstGeom>
          </p:spPr>
        </p:pic>
        <p:pic>
          <p:nvPicPr>
            <p:cNvPr id="20" name="Picture 19" descr="icon_26635.png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6339" y="917893"/>
              <a:ext cx="846633" cy="846633"/>
            </a:xfrm>
            <a:prstGeom prst="rect">
              <a:avLst/>
            </a:prstGeom>
          </p:spPr>
        </p:pic>
        <p:pic>
          <p:nvPicPr>
            <p:cNvPr id="14" name="Picture 13" descr="icon_17825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8443" y="2343741"/>
              <a:ext cx="846633" cy="846633"/>
            </a:xfrm>
            <a:prstGeom prst="rect">
              <a:avLst/>
            </a:prstGeom>
          </p:spPr>
        </p:pic>
        <p:pic>
          <p:nvPicPr>
            <p:cNvPr id="16" name="Picture 15" descr="icon_24516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8443" y="917893"/>
              <a:ext cx="846633" cy="846633"/>
            </a:xfrm>
            <a:prstGeom prst="rect">
              <a:avLst/>
            </a:prstGeom>
          </p:spPr>
        </p:pic>
        <p:pic>
          <p:nvPicPr>
            <p:cNvPr id="23" name="Picture 22" descr="icon_38901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8443" y="3815751"/>
              <a:ext cx="846633" cy="846633"/>
            </a:xfrm>
            <a:prstGeom prst="rect">
              <a:avLst/>
            </a:prstGeom>
          </p:spPr>
        </p:pic>
        <p:pic>
          <p:nvPicPr>
            <p:cNvPr id="8" name="Picture 7" descr="icon_15885.png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7041" y="917893"/>
              <a:ext cx="846633" cy="846633"/>
            </a:xfrm>
            <a:prstGeom prst="rect">
              <a:avLst/>
            </a:prstGeom>
          </p:spPr>
        </p:pic>
        <p:pic>
          <p:nvPicPr>
            <p:cNvPr id="22" name="Picture 21" descr="icon_27889.png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7041" y="2343741"/>
              <a:ext cx="846633" cy="846633"/>
            </a:xfrm>
            <a:prstGeom prst="rect">
              <a:avLst/>
            </a:prstGeom>
          </p:spPr>
        </p:pic>
        <p:pic>
          <p:nvPicPr>
            <p:cNvPr id="24" name="Picture 23" descr="icon_43500.png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7041" y="3815751"/>
              <a:ext cx="846633" cy="84663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046559" y="3176847"/>
              <a:ext cx="1569660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Syringe by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Gilad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Fried from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45118" y="4664995"/>
              <a:ext cx="1826141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Hammock by Adam  Mullin from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09691" y="4672575"/>
              <a:ext cx="1838965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Database by Anton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Outkine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from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35518" y="1783565"/>
              <a:ext cx="1736373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Servers by Jaime Carrion from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61736" y="3206283"/>
              <a:ext cx="1660047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Running by Dillon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Arloff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84715" y="3201037"/>
              <a:ext cx="1903085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Arrows by Juan Pablo Bravo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78689" y="1783565"/>
              <a:ext cx="1826141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Increase by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Attilio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Baghino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985013" y="1807754"/>
              <a:ext cx="1749197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Question by Jessica Lock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62315" y="1788421"/>
              <a:ext cx="1877437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Twitter by Maria Maldonado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849457" y="3210803"/>
              <a:ext cx="1595309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List by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Agus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Purwanto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88742" y="4675737"/>
              <a:ext cx="2006034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Tank by Renan Ferreira Santos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03227" y="4664995"/>
              <a:ext cx="1646605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Architect by Luis Prado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9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0036732">
            <a:off x="3751799" y="2746675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3" name="TextBox 2"/>
          <p:cNvSpPr txBox="1"/>
          <p:nvPr/>
        </p:nvSpPr>
        <p:spPr>
          <a:xfrm rot="20238241">
            <a:off x="4109231" y="1356240"/>
            <a:ext cx="10182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5" name="TextBox 4"/>
          <p:cNvSpPr txBox="1"/>
          <p:nvPr/>
        </p:nvSpPr>
        <p:spPr>
          <a:xfrm rot="1579081">
            <a:off x="5603454" y="1138342"/>
            <a:ext cx="9535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FFF Tusj Bold"/>
                <a:cs typeface="FFF Tusj Bold"/>
              </a:rPr>
              <a:t>3</a:t>
            </a:r>
            <a:endParaRPr lang="en-US" sz="9600" dirty="0">
              <a:solidFill>
                <a:srgbClr val="FF0000"/>
              </a:solidFill>
              <a:latin typeface="FFF Tusj Bold"/>
              <a:cs typeface="FFF Tusj Bold"/>
            </a:endParaRPr>
          </a:p>
        </p:txBody>
      </p:sp>
      <p:sp>
        <p:nvSpPr>
          <p:cNvPr id="6" name="TextBox 5"/>
          <p:cNvSpPr txBox="1"/>
          <p:nvPr/>
        </p:nvSpPr>
        <p:spPr>
          <a:xfrm rot="712260">
            <a:off x="5157114" y="2500698"/>
            <a:ext cx="9969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7" name="TextBox 6"/>
          <p:cNvSpPr txBox="1"/>
          <p:nvPr/>
        </p:nvSpPr>
        <p:spPr>
          <a:xfrm rot="417962">
            <a:off x="4455627" y="382762"/>
            <a:ext cx="922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 rot="18022841">
            <a:off x="1010365" y="1079784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9" name="TextBox 8"/>
          <p:cNvSpPr txBox="1"/>
          <p:nvPr/>
        </p:nvSpPr>
        <p:spPr>
          <a:xfrm rot="354833">
            <a:off x="1360843" y="-416424"/>
            <a:ext cx="954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 rot="651060">
            <a:off x="2535222" y="1668517"/>
            <a:ext cx="10172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1" name="TextBox 10"/>
          <p:cNvSpPr txBox="1"/>
          <p:nvPr/>
        </p:nvSpPr>
        <p:spPr>
          <a:xfrm rot="723249">
            <a:off x="3753813" y="4102918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2" name="TextBox 11"/>
          <p:cNvSpPr txBox="1"/>
          <p:nvPr/>
        </p:nvSpPr>
        <p:spPr>
          <a:xfrm rot="857890">
            <a:off x="7534220" y="2938302"/>
            <a:ext cx="16508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3" name="TextBox 12"/>
          <p:cNvSpPr txBox="1"/>
          <p:nvPr/>
        </p:nvSpPr>
        <p:spPr>
          <a:xfrm rot="20737366">
            <a:off x="3794744" y="-784830"/>
            <a:ext cx="1402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4" name="TextBox 13"/>
          <p:cNvSpPr txBox="1"/>
          <p:nvPr/>
        </p:nvSpPr>
        <p:spPr>
          <a:xfrm rot="2710570">
            <a:off x="-601984" y="-251807"/>
            <a:ext cx="16081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5390" y="2545886"/>
            <a:ext cx="15564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13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6" name="TextBox 15"/>
          <p:cNvSpPr txBox="1"/>
          <p:nvPr/>
        </p:nvSpPr>
        <p:spPr>
          <a:xfrm rot="1837739">
            <a:off x="8095628" y="-641967"/>
            <a:ext cx="15870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7" name="TextBox 16"/>
          <p:cNvSpPr txBox="1"/>
          <p:nvPr/>
        </p:nvSpPr>
        <p:spPr>
          <a:xfrm rot="20891974">
            <a:off x="-418816" y="3757768"/>
            <a:ext cx="15251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8" name="TextBox 17"/>
          <p:cNvSpPr txBox="1"/>
          <p:nvPr/>
        </p:nvSpPr>
        <p:spPr>
          <a:xfrm rot="21081740">
            <a:off x="2250624" y="394438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9" name="TextBox 18"/>
          <p:cNvSpPr txBox="1"/>
          <p:nvPr/>
        </p:nvSpPr>
        <p:spPr>
          <a:xfrm rot="20993006">
            <a:off x="7415599" y="785472"/>
            <a:ext cx="1544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0" name="TextBox 19"/>
          <p:cNvSpPr txBox="1"/>
          <p:nvPr/>
        </p:nvSpPr>
        <p:spPr>
          <a:xfrm rot="19230263">
            <a:off x="6339219" y="1956351"/>
            <a:ext cx="16201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1" name="TextBox 20"/>
          <p:cNvSpPr txBox="1"/>
          <p:nvPr/>
        </p:nvSpPr>
        <p:spPr>
          <a:xfrm rot="335314">
            <a:off x="1581488" y="3121618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2" name="TextBox 21"/>
          <p:cNvSpPr txBox="1"/>
          <p:nvPr/>
        </p:nvSpPr>
        <p:spPr>
          <a:xfrm rot="703627">
            <a:off x="5765322" y="-74429"/>
            <a:ext cx="18319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4" name="TextBox 23"/>
          <p:cNvSpPr txBox="1"/>
          <p:nvPr/>
        </p:nvSpPr>
        <p:spPr>
          <a:xfrm rot="19972420">
            <a:off x="5731941" y="3617965"/>
            <a:ext cx="17375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FFF Tusj Bold"/>
                <a:cs typeface="FFF Tusj Bold"/>
              </a:rPr>
              <a:t>23</a:t>
            </a:r>
            <a:endParaRPr lang="en-US" sz="9600" dirty="0">
              <a:latin typeface="FFF Tusj Bold"/>
              <a:cs typeface="FFF Tusj Bold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2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30202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163457" y="0"/>
            <a:ext cx="4735910" cy="4574274"/>
            <a:chOff x="1377884" y="-505556"/>
            <a:chExt cx="5269652" cy="4973299"/>
          </a:xfrm>
        </p:grpSpPr>
        <p:pic>
          <p:nvPicPr>
            <p:cNvPr id="4" name="Picture 3" descr="icon_53620.png"/>
            <p:cNvPicPr>
              <a:picLocks noChangeAspect="1"/>
            </p:cNvPicPr>
            <p:nvPr/>
          </p:nvPicPr>
          <p:blipFill>
            <a:blip r:embed="rId3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28703">
              <a:off x="1680172" y="-104257"/>
              <a:ext cx="4572000" cy="457200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rot="1428703" flipV="1">
              <a:off x="1408368" y="1205876"/>
              <a:ext cx="799804" cy="1040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428703">
              <a:off x="2571205" y="-505556"/>
              <a:ext cx="0" cy="19566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966177" y="-422280"/>
              <a:ext cx="423943" cy="18478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428703">
              <a:off x="3276652" y="-255656"/>
              <a:ext cx="0" cy="42670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90515" y="152889"/>
              <a:ext cx="2387500" cy="104994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428703">
              <a:off x="5486282" y="1179075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5007345" y="1432207"/>
              <a:ext cx="392800" cy="17219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830868" y="1445914"/>
              <a:ext cx="176478" cy="3999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447865" y="1657056"/>
              <a:ext cx="399788" cy="18316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428703">
              <a:off x="4372916" y="1622931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088972" y="1517313"/>
              <a:ext cx="1197806" cy="51416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428703">
              <a:off x="2862072" y="1469474"/>
              <a:ext cx="0" cy="11240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819078" y="2177106"/>
              <a:ext cx="816094" cy="36853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428703">
              <a:off x="1598480" y="2130595"/>
              <a:ext cx="0" cy="109278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77884" y="3176868"/>
              <a:ext cx="1588293" cy="70016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428703" flipV="1">
              <a:off x="3134956" y="3061167"/>
              <a:ext cx="0" cy="86382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288462" y="3081148"/>
              <a:ext cx="1232136" cy="55893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428703" flipV="1">
              <a:off x="4608835" y="3231093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680289" y="3232911"/>
              <a:ext cx="399789" cy="17417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428703">
              <a:off x="4980649" y="3388484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886818" y="3781158"/>
              <a:ext cx="439431" cy="19098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428703" flipV="1">
              <a:off x="5537756" y="2915902"/>
              <a:ext cx="0" cy="110319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428703">
              <a:off x="5699620" y="3166069"/>
              <a:ext cx="947916" cy="10408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6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49200" y="1146428"/>
            <a:ext cx="4087223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RECOMMENDATION</a:t>
            </a:r>
          </a:p>
          <a:p>
            <a:pPr algn="ctr">
              <a:lnSpc>
                <a:spcPct val="80000"/>
              </a:lnSpc>
            </a:pPr>
            <a:r>
              <a:rPr lang="en-US" sz="58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ALGORITHMS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71549" y="1154890"/>
            <a:ext cx="3856913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71082" y="2317399"/>
            <a:ext cx="38569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3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17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30202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163457" y="0"/>
            <a:ext cx="4735910" cy="4574274"/>
            <a:chOff x="1377884" y="-505556"/>
            <a:chExt cx="5269652" cy="4973299"/>
          </a:xfrm>
        </p:grpSpPr>
        <p:pic>
          <p:nvPicPr>
            <p:cNvPr id="4" name="Picture 3" descr="icon_53620.png"/>
            <p:cNvPicPr>
              <a:picLocks noChangeAspect="1"/>
            </p:cNvPicPr>
            <p:nvPr/>
          </p:nvPicPr>
          <p:blipFill>
            <a:blip r:embed="rId2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28703">
              <a:off x="1680172" y="-104257"/>
              <a:ext cx="4572000" cy="457200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rot="1428703" flipV="1">
              <a:off x="1408368" y="1205876"/>
              <a:ext cx="799804" cy="1040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428703">
              <a:off x="2571205" y="-505556"/>
              <a:ext cx="0" cy="19566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966177" y="-422280"/>
              <a:ext cx="423943" cy="18478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428703">
              <a:off x="3276652" y="-255656"/>
              <a:ext cx="0" cy="42670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90515" y="152889"/>
              <a:ext cx="2387500" cy="104994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428703">
              <a:off x="5486282" y="1179075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5007345" y="1432207"/>
              <a:ext cx="392800" cy="17219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830868" y="1445914"/>
              <a:ext cx="176478" cy="3999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447865" y="1657056"/>
              <a:ext cx="399788" cy="18316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428703">
              <a:off x="4372916" y="1622931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088972" y="1517313"/>
              <a:ext cx="1197806" cy="51416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428703">
              <a:off x="2862072" y="1469474"/>
              <a:ext cx="0" cy="11240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819078" y="2177106"/>
              <a:ext cx="816094" cy="36853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428703">
              <a:off x="1598480" y="2130595"/>
              <a:ext cx="0" cy="109278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77884" y="3176868"/>
              <a:ext cx="1588293" cy="70016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428703" flipV="1">
              <a:off x="3134956" y="3061167"/>
              <a:ext cx="0" cy="86382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288462" y="3081148"/>
              <a:ext cx="1232136" cy="55893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428703" flipV="1">
              <a:off x="4608835" y="3231093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680289" y="3232911"/>
              <a:ext cx="399789" cy="17417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428703">
              <a:off x="4980649" y="3388484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886818" y="3781158"/>
              <a:ext cx="439431" cy="19098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428703" flipV="1">
              <a:off x="5537756" y="2915902"/>
              <a:ext cx="0" cy="110319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428703">
              <a:off x="5699620" y="3166069"/>
              <a:ext cx="947916" cy="10408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9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4336</TotalTime>
  <Words>585</Words>
  <Application>Microsoft Macintosh PowerPoint</Application>
  <PresentationFormat>On-screen Show (16:9)</PresentationFormat>
  <Paragraphs>212</Paragraphs>
  <Slides>49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  Stay Connected.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262</cp:revision>
  <dcterms:created xsi:type="dcterms:W3CDTF">2014-06-04T14:24:53Z</dcterms:created>
  <dcterms:modified xsi:type="dcterms:W3CDTF">2014-07-17T18:37:55Z</dcterms:modified>
</cp:coreProperties>
</file>